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4A79835-170E-4524-9644-40A1AE9E11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62DC09B-4299-4DEB-BED4-7C248031A4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209CBDB-6D09-4C62-9F2A-7C09F0782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EEEE-47CD-42AD-8B46-A840E15A372C}" type="datetimeFigureOut">
              <a:rPr lang="sl-SI" smtClean="0"/>
              <a:t>12.6.2019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0971189-8C56-4A4B-B2B8-B7E1D04D5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F222B3D-484C-4AFE-A4D7-8CF67AF21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94FC-969F-450B-9F01-CF7778A688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2798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C89E06-4331-4B5E-AD7A-10883293B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91CC83D1-1C3F-4CCE-96AD-D83F82BD81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A7AF917-833E-485F-A02A-574DFB695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EEEE-47CD-42AD-8B46-A840E15A372C}" type="datetimeFigureOut">
              <a:rPr lang="sl-SI" smtClean="0"/>
              <a:t>12.6.2019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7EACACC-AC92-453D-B411-A01C6A1CE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777DC20-BBA6-4910-8D4C-789CDD555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94FC-969F-450B-9F01-CF7778A688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1606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42DB83BB-266B-4F08-AFB2-34C1D6DF67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93B409CD-55FE-4890-B25D-44D58B5AD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FB8B51E-7E12-47D6-99E3-11860E4B7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EEEE-47CD-42AD-8B46-A840E15A372C}" type="datetimeFigureOut">
              <a:rPr lang="sl-SI" smtClean="0"/>
              <a:t>12.6.2019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ADBE33B-F8BB-410D-9B2B-79D414EF1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EB2B9F0-7E8B-4D6D-A264-CD08713EE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94FC-969F-450B-9F01-CF7778A688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8136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C089F5E-922C-4417-95DD-F2BE9484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2372FD4-E314-4AF3-99D6-6908D5D0E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BEBFCBA-321B-435F-B2F9-C4921766F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EEEE-47CD-42AD-8B46-A840E15A372C}" type="datetimeFigureOut">
              <a:rPr lang="sl-SI" smtClean="0"/>
              <a:t>12.6.2019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5F355B4-5F33-485A-A0BD-96CEB619D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91F56E22-8C5C-4F52-A22D-FE9166DCC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94FC-969F-450B-9F01-CF7778A688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8950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642ECC-F3AF-403C-85DC-14764BE0C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AFA78F20-ED4C-4DE0-8AFE-8E519648E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9780623-1ED3-412A-998F-FD0C17DE1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EEEE-47CD-42AD-8B46-A840E15A372C}" type="datetimeFigureOut">
              <a:rPr lang="sl-SI" smtClean="0"/>
              <a:t>12.6.2019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5BF097D-3544-486D-BC13-4403D940F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973460F3-05B1-4170-B564-CECBB75BA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94FC-969F-450B-9F01-CF7778A688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01785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A4FCB15-4F2B-435E-9CF0-6C24CEAFC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7C58E01-E27C-4921-88F2-040DC168C2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2446BE8E-A8C1-4B80-8F4C-CDADCA97DF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F4985B7D-2C1B-4B2A-9F50-BC16EBCF2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EEEE-47CD-42AD-8B46-A840E15A372C}" type="datetimeFigureOut">
              <a:rPr lang="sl-SI" smtClean="0"/>
              <a:t>12.6.2019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C3D27577-1FBD-4D0A-B3C4-8400C7632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81667A45-83C7-4F22-B08C-36C7F3335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94FC-969F-450B-9F01-CF7778A688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46163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9800D12-66EA-4E2B-B0BE-39D729167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71867448-4A5B-4351-A4C9-24C502AD6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778BD9F6-C5D3-455C-A7D6-96A726DE9D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24D93B8C-5325-44E1-BF90-A8DBD11296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CCF2BDB8-F2E2-4542-83A6-7AF8AE108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82A2A735-B53C-464B-927A-2CFB70437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EEEE-47CD-42AD-8B46-A840E15A372C}" type="datetimeFigureOut">
              <a:rPr lang="sl-SI" smtClean="0"/>
              <a:t>12.6.2019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1DD2A7FD-BBBE-4DBD-A50F-5D7E928BC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2AEB5F85-FD66-4C1E-ADD6-3457B57D9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94FC-969F-450B-9F01-CF7778A688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84595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2DF8B64-FF4E-4DE4-A7F9-1B7EFCC9F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AEF1D28D-5F61-4C37-9939-2DA28906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EEEE-47CD-42AD-8B46-A840E15A372C}" type="datetimeFigureOut">
              <a:rPr lang="sl-SI" smtClean="0"/>
              <a:t>12.6.2019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B84B5409-478B-458B-8360-F89106CBD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C001268D-906C-400A-A9E1-A7FAEE089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94FC-969F-450B-9F01-CF7778A688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40931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5B3D0FB5-3377-4C0C-8640-717B78FEE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EEEE-47CD-42AD-8B46-A840E15A372C}" type="datetimeFigureOut">
              <a:rPr lang="sl-SI" smtClean="0"/>
              <a:t>12.6.2019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8F744908-D148-44A1-B864-CBF3F830A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8F35ED08-AE9F-4596-9CEA-3F51A6AEB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94FC-969F-450B-9F01-CF7778A688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30888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F51E122-615E-451C-B9C3-73B960CC5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1091155-CA8B-4CBA-975F-B677E54A6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B0A888E4-700B-400D-B705-59C1C4FBDE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1C540421-F5E6-465B-B71B-93C643D1F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EEEE-47CD-42AD-8B46-A840E15A372C}" type="datetimeFigureOut">
              <a:rPr lang="sl-SI" smtClean="0"/>
              <a:t>12.6.2019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7E5D4749-511F-4B53-A7FC-7716DBF66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F65E3F2A-414B-4517-B28E-B48533136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94FC-969F-450B-9F01-CF7778A688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15905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FFBF69-3A44-4BDA-99C6-4FBB7914D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3BBC8594-F91A-4B34-9807-8E964190A3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6DEAAEA2-EF69-4428-BE55-4E926B4C8D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0C97887E-6E1E-42D4-8AD2-DC7F8B3F8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EEEE-47CD-42AD-8B46-A840E15A372C}" type="datetimeFigureOut">
              <a:rPr lang="sl-SI" smtClean="0"/>
              <a:t>12.6.2019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866F6DAA-2DB6-4247-ACAD-E81E1FAC0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E5D1B0B7-04FC-40ED-A5DF-ED583888E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94FC-969F-450B-9F01-CF7778A688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48291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C471A6CE-5940-41B4-AF7B-C782143BA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86A10E87-FCB2-439E-9632-0A3E3DAAB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B9AE57D1-683D-4FC5-91C8-99748B9978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0EEEE-47CD-42AD-8B46-A840E15A372C}" type="datetimeFigureOut">
              <a:rPr lang="sl-SI" smtClean="0"/>
              <a:t>12.6.2019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AFACB40-7AE2-44C0-BC66-8083286DDA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F27AC7A-4615-46D9-A0C8-DB9A5D082E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894FC-969F-450B-9F01-CF7778A688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3685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2.png"/><Relationship Id="rId7" Type="http://schemas.openxmlformats.org/officeDocument/2006/relationships/image" Target="../media/image1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44BCDF-5C00-4B27-B3AC-A4E395FA28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11961"/>
            <a:ext cx="9144000" cy="238453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sl-SI" dirty="0">
                <a:solidFill>
                  <a:srgbClr val="000000"/>
                </a:solidFill>
              </a:rPr>
              <a:t/>
            </a:r>
            <a:br>
              <a:rPr lang="sl-SI" dirty="0">
                <a:solidFill>
                  <a:srgbClr val="000000"/>
                </a:solidFill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3100" b="1" dirty="0">
                <a:solidFill>
                  <a:srgbClr val="000000"/>
                </a:solidFill>
                <a:latin typeface="Trebuchet MS" panose="020B0603020202020204" pitchFamily="34" charset="0"/>
              </a:rPr>
              <a:t>PRIMERI DOBRIH PRAKS </a:t>
            </a:r>
            <a: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endParaRPr lang="sl-SI" sz="2000" b="1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B0960CC-49EB-4E15-B3F6-88A9E4B8EF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l-SI" sz="12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>
              <a:lnSpc>
                <a:spcPct val="150000"/>
              </a:lnSpc>
            </a:pPr>
            <a:endParaRPr lang="sl-SI" sz="12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sl-SI" sz="1400" dirty="0">
                <a:solidFill>
                  <a:srgbClr val="000000"/>
                </a:solidFill>
                <a:latin typeface="Trebuchet MS" panose="020B0603020202020204" pitchFamily="34" charset="0"/>
              </a:rPr>
              <a:t>Dalibor Šoštarič, LEA Spodnje Podravje</a:t>
            </a:r>
            <a:br>
              <a:rPr lang="sl-SI" sz="1400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1400" dirty="0">
                <a:solidFill>
                  <a:srgbClr val="000000"/>
                </a:solidFill>
                <a:latin typeface="Trebuchet MS" panose="020B0603020202020204" pitchFamily="34" charset="0"/>
              </a:rPr>
              <a:t>Ptuj, 25.4.2019</a:t>
            </a:r>
            <a:endParaRPr lang="sl-SI" sz="1400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936CE508-9D0D-422C-A087-CEE6A8BF42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5111" y="243836"/>
            <a:ext cx="3255546" cy="786452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0D06B483-7296-433E-A4FC-3DBF715925B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2064" y="338294"/>
            <a:ext cx="1273175" cy="597535"/>
          </a:xfrm>
          <a:prstGeom prst="rect">
            <a:avLst/>
          </a:prstGeom>
          <a:noFill/>
        </p:spPr>
      </p:pic>
      <p:sp>
        <p:nvSpPr>
          <p:cNvPr id="6" name="Pravokotnik 5">
            <a:extLst>
              <a:ext uri="{FF2B5EF4-FFF2-40B4-BE49-F238E27FC236}">
                <a16:creationId xmlns:a16="http://schemas.microsoft.com/office/drawing/2014/main" id="{1AAFF50F-91F5-44E4-9A71-F62BD36E4E97}"/>
              </a:ext>
            </a:extLst>
          </p:cNvPr>
          <p:cNvSpPr/>
          <p:nvPr/>
        </p:nvSpPr>
        <p:spPr>
          <a:xfrm>
            <a:off x="1676399" y="5539474"/>
            <a:ext cx="85263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200" dirty="0"/>
              <a:t>                                            </a:t>
            </a:r>
          </a:p>
          <a:p>
            <a:r>
              <a:rPr lang="sl-SI" sz="1200" dirty="0"/>
              <a:t>                                            </a:t>
            </a:r>
            <a:r>
              <a:rPr lang="sl-SI" sz="1200" dirty="0">
                <a:solidFill>
                  <a:schemeClr val="bg1">
                    <a:lumMod val="65000"/>
                  </a:schemeClr>
                </a:solidFill>
              </a:rPr>
              <a:t>Vzpodbujanje trajnostnega energetskega razvoja kmetijskih gospodarstev in turističnih destinacij –    ENE-RAST</a:t>
            </a:r>
          </a:p>
        </p:txBody>
      </p:sp>
    </p:spTree>
    <p:extLst>
      <p:ext uri="{BB962C8B-B14F-4D97-AF65-F5344CB8AC3E}">
        <p14:creationId xmlns:p14="http://schemas.microsoft.com/office/powerpoint/2010/main" val="1213597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44BCDF-5C00-4B27-B3AC-A4E395FA28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7588" y="1152062"/>
            <a:ext cx="9144000" cy="4598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sl-SI" dirty="0">
                <a:solidFill>
                  <a:srgbClr val="000000"/>
                </a:solidFill>
              </a:rPr>
              <a:t/>
            </a:r>
            <a:br>
              <a:rPr lang="sl-SI" dirty="0">
                <a:solidFill>
                  <a:srgbClr val="000000"/>
                </a:solidFill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31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sz="31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SONČNA ELEKTRARNA – KMETIJA MARČIČ FRANC</a:t>
            </a:r>
            <a:endParaRPr lang="sl-SI" sz="2000" b="1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B0960CC-49EB-4E15-B3F6-88A9E4B8EF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1476" y="1778642"/>
            <a:ext cx="9144000" cy="3179258"/>
          </a:xfrm>
        </p:spPr>
        <p:txBody>
          <a:bodyPr>
            <a:normAutofit/>
          </a:bodyPr>
          <a:lstStyle/>
          <a:p>
            <a:endParaRPr lang="sl-SI" sz="12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sl-SI" sz="1500" dirty="0">
                <a:solidFill>
                  <a:srgbClr val="000000"/>
                </a:solidFill>
                <a:latin typeface="Trebuchet MS" panose="020B0603020202020204" pitchFamily="34" charset="0"/>
              </a:rPr>
              <a:t>Lokacija: Njiverce vas 29a, 2325 Kidričevo</a:t>
            </a:r>
          </a:p>
          <a:p>
            <a:pPr algn="l">
              <a:lnSpc>
                <a:spcPct val="150000"/>
              </a:lnSpc>
            </a:pPr>
            <a:r>
              <a:rPr lang="sl-SI" sz="1500" dirty="0">
                <a:solidFill>
                  <a:srgbClr val="000000"/>
                </a:solidFill>
                <a:latin typeface="Trebuchet MS" panose="020B0603020202020204" pitchFamily="34" charset="0"/>
              </a:rPr>
              <a:t>Čas obratovanja: od 12/2012 naprej</a:t>
            </a:r>
          </a:p>
          <a:p>
            <a:pPr algn="l">
              <a:lnSpc>
                <a:spcPct val="150000"/>
              </a:lnSpc>
            </a:pPr>
            <a:r>
              <a:rPr lang="sl-SI" sz="1500" dirty="0">
                <a:solidFill>
                  <a:srgbClr val="000000"/>
                </a:solidFill>
                <a:latin typeface="Trebuchet MS" panose="020B0603020202020204" pitchFamily="34" charset="0"/>
              </a:rPr>
              <a:t>Inštalirana moč SE: 50 </a:t>
            </a:r>
            <a:r>
              <a:rPr lang="sl-SI" sz="15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kWp</a:t>
            </a:r>
            <a:endParaRPr lang="sl-SI" sz="15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sl-SI" sz="1500" dirty="0">
                <a:solidFill>
                  <a:srgbClr val="000000"/>
                </a:solidFill>
                <a:latin typeface="Trebuchet MS" panose="020B0603020202020204" pitchFamily="34" charset="0"/>
              </a:rPr>
              <a:t>Letna proizvodnja električne energije: 52,5 MWh</a:t>
            </a:r>
          </a:p>
          <a:p>
            <a:pPr algn="l">
              <a:lnSpc>
                <a:spcPct val="150000"/>
              </a:lnSpc>
            </a:pPr>
            <a:r>
              <a:rPr lang="sl-SI" sz="1500" dirty="0">
                <a:solidFill>
                  <a:srgbClr val="000000"/>
                </a:solidFill>
                <a:latin typeface="Trebuchet MS" panose="020B0603020202020204" pitchFamily="34" charset="0"/>
              </a:rPr>
              <a:t>Poraba električne energije: 100 % prodaja v elektro omrežje</a:t>
            </a:r>
          </a:p>
          <a:p>
            <a:pPr algn="l">
              <a:lnSpc>
                <a:spcPct val="150000"/>
              </a:lnSpc>
            </a:pPr>
            <a:endParaRPr lang="sl-SI" sz="22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936CE508-9D0D-422C-A087-CEE6A8BF42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5111" y="243836"/>
            <a:ext cx="3255546" cy="786452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0D06B483-7296-433E-A4FC-3DBF715925B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2064" y="338294"/>
            <a:ext cx="1273175" cy="597535"/>
          </a:xfrm>
          <a:prstGeom prst="rect">
            <a:avLst/>
          </a:prstGeom>
          <a:noFill/>
        </p:spPr>
      </p:pic>
      <p:sp>
        <p:nvSpPr>
          <p:cNvPr id="6" name="Pravokotnik 5">
            <a:extLst>
              <a:ext uri="{FF2B5EF4-FFF2-40B4-BE49-F238E27FC236}">
                <a16:creationId xmlns:a16="http://schemas.microsoft.com/office/drawing/2014/main" id="{1AAFF50F-91F5-44E4-9A71-F62BD36E4E97}"/>
              </a:ext>
            </a:extLst>
          </p:cNvPr>
          <p:cNvSpPr/>
          <p:nvPr/>
        </p:nvSpPr>
        <p:spPr>
          <a:xfrm>
            <a:off x="1692441" y="5780592"/>
            <a:ext cx="85263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200" dirty="0"/>
              <a:t>                                            </a:t>
            </a:r>
          </a:p>
          <a:p>
            <a:r>
              <a:rPr lang="sl-SI" sz="1200" dirty="0"/>
              <a:t>                                            </a:t>
            </a:r>
            <a:r>
              <a:rPr lang="sl-SI" sz="1200" dirty="0">
                <a:solidFill>
                  <a:schemeClr val="bg1">
                    <a:lumMod val="65000"/>
                  </a:schemeClr>
                </a:solidFill>
              </a:rPr>
              <a:t>Vzpodbujanje trajnostnega energetskega razvoja kmetijskih gospodarstev in turističnih destinacij –    ENE-RAST</a:t>
            </a:r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71E230A3-5EBA-4F09-976F-91DAF972C97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0777" y="1903706"/>
            <a:ext cx="4228381" cy="3171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659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44BCDF-5C00-4B27-B3AC-A4E395FA28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7588" y="1152062"/>
            <a:ext cx="9144000" cy="4598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sl-SI" dirty="0">
                <a:solidFill>
                  <a:srgbClr val="000000"/>
                </a:solidFill>
              </a:rPr>
              <a:t/>
            </a:r>
            <a:br>
              <a:rPr lang="sl-SI" dirty="0">
                <a:solidFill>
                  <a:srgbClr val="000000"/>
                </a:solidFill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31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sz="31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KMETIJA MARČIČ FRANC</a:t>
            </a:r>
            <a:endParaRPr lang="sl-SI" sz="2000" b="1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B0960CC-49EB-4E15-B3F6-88A9E4B8EF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1476" y="1778642"/>
            <a:ext cx="9144000" cy="3179258"/>
          </a:xfrm>
        </p:spPr>
        <p:txBody>
          <a:bodyPr>
            <a:normAutofit/>
          </a:bodyPr>
          <a:lstStyle/>
          <a:p>
            <a:endParaRPr lang="sl-SI" sz="12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sl-SI" sz="1500" dirty="0">
                <a:solidFill>
                  <a:srgbClr val="000000"/>
                </a:solidFill>
                <a:latin typeface="Trebuchet MS" panose="020B0603020202020204" pitchFamily="34" charset="0"/>
              </a:rPr>
              <a:t>Ogrevanje farme perutnine s kotlom na lesne </a:t>
            </a:r>
            <a:r>
              <a:rPr lang="sl-SI" sz="15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pelete</a:t>
            </a:r>
            <a:r>
              <a:rPr lang="sl-SI" sz="1500" dirty="0">
                <a:solidFill>
                  <a:srgbClr val="000000"/>
                </a:solidFill>
                <a:latin typeface="Trebuchet MS" panose="020B0603020202020204" pitchFamily="34" charset="0"/>
              </a:rPr>
              <a:t> BIOMASE, tip SWM 260, </a:t>
            </a:r>
          </a:p>
          <a:p>
            <a:pPr algn="l">
              <a:lnSpc>
                <a:spcPct val="150000"/>
              </a:lnSpc>
            </a:pPr>
            <a:r>
              <a:rPr lang="sl-SI" sz="1500" dirty="0">
                <a:solidFill>
                  <a:srgbClr val="000000"/>
                </a:solidFill>
                <a:latin typeface="Trebuchet MS" panose="020B0603020202020204" pitchFamily="34" charset="0"/>
              </a:rPr>
              <a:t>nazivne toplotne moči 260 kW. Vgrajen je sistem toplozračnega ogrevanja.</a:t>
            </a:r>
          </a:p>
          <a:p>
            <a:pPr algn="l">
              <a:lnSpc>
                <a:spcPct val="150000"/>
              </a:lnSpc>
            </a:pPr>
            <a:endParaRPr lang="sl-SI" sz="22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936CE508-9D0D-422C-A087-CEE6A8BF42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5111" y="243836"/>
            <a:ext cx="3255546" cy="786452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0D06B483-7296-433E-A4FC-3DBF715925B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2064" y="338294"/>
            <a:ext cx="1273175" cy="597535"/>
          </a:xfrm>
          <a:prstGeom prst="rect">
            <a:avLst/>
          </a:prstGeom>
          <a:noFill/>
        </p:spPr>
      </p:pic>
      <p:sp>
        <p:nvSpPr>
          <p:cNvPr id="6" name="Pravokotnik 5">
            <a:extLst>
              <a:ext uri="{FF2B5EF4-FFF2-40B4-BE49-F238E27FC236}">
                <a16:creationId xmlns:a16="http://schemas.microsoft.com/office/drawing/2014/main" id="{1AAFF50F-91F5-44E4-9A71-F62BD36E4E97}"/>
              </a:ext>
            </a:extLst>
          </p:cNvPr>
          <p:cNvSpPr/>
          <p:nvPr/>
        </p:nvSpPr>
        <p:spPr>
          <a:xfrm>
            <a:off x="1692441" y="5780592"/>
            <a:ext cx="85263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200" dirty="0"/>
              <a:t>                                            </a:t>
            </a:r>
          </a:p>
          <a:p>
            <a:r>
              <a:rPr lang="sl-SI" sz="1200" dirty="0"/>
              <a:t>                                            </a:t>
            </a:r>
            <a:r>
              <a:rPr lang="sl-SI" sz="1200" dirty="0">
                <a:solidFill>
                  <a:schemeClr val="bg1">
                    <a:lumMod val="65000"/>
                  </a:schemeClr>
                </a:solidFill>
              </a:rPr>
              <a:t>Vzpodbujanje trajnostnega energetskega razvoja kmetijskih gospodarstev in turističnih destinacij –    ENE-RAST</a:t>
            </a:r>
          </a:p>
        </p:txBody>
      </p:sp>
      <p:pic>
        <p:nvPicPr>
          <p:cNvPr id="12" name="Slika 11">
            <a:extLst>
              <a:ext uri="{FF2B5EF4-FFF2-40B4-BE49-F238E27FC236}">
                <a16:creationId xmlns:a16="http://schemas.microsoft.com/office/drawing/2014/main" id="{DCF378C8-BD6D-499D-A254-E705159385B0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7440276" y="2460734"/>
            <a:ext cx="3294650" cy="247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527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44BCDF-5C00-4B27-B3AC-A4E395FA28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7588" y="1152062"/>
            <a:ext cx="9144000" cy="4598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sl-SI" dirty="0">
                <a:solidFill>
                  <a:srgbClr val="000000"/>
                </a:solidFill>
              </a:rPr>
              <a:t/>
            </a:r>
            <a:br>
              <a:rPr lang="sl-SI" dirty="0">
                <a:solidFill>
                  <a:srgbClr val="000000"/>
                </a:solidFill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31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sz="31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BIOPLINARNA - BRANKO ARNUŠ</a:t>
            </a:r>
            <a:endParaRPr lang="sl-SI" sz="2000" b="1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B0960CC-49EB-4E15-B3F6-88A9E4B8EF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1476" y="1778641"/>
            <a:ext cx="7686250" cy="3635569"/>
          </a:xfrm>
        </p:spPr>
        <p:txBody>
          <a:bodyPr>
            <a:normAutofit fontScale="47500" lnSpcReduction="20000"/>
          </a:bodyPr>
          <a:lstStyle/>
          <a:p>
            <a:endParaRPr lang="sl-SI" sz="12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sl-SI" sz="2700" dirty="0">
                <a:solidFill>
                  <a:srgbClr val="000000"/>
                </a:solidFill>
                <a:latin typeface="Trebuchet MS" panose="020B0603020202020204" pitchFamily="34" charset="0"/>
              </a:rPr>
              <a:t>Lokacija: Dolič 42, 2253 Destrnik</a:t>
            </a:r>
          </a:p>
          <a:p>
            <a:pPr algn="l">
              <a:lnSpc>
                <a:spcPct val="150000"/>
              </a:lnSpc>
            </a:pPr>
            <a:r>
              <a:rPr lang="sl-SI" sz="2700" dirty="0">
                <a:solidFill>
                  <a:srgbClr val="000000"/>
                </a:solidFill>
                <a:latin typeface="Trebuchet MS" panose="020B0603020202020204" pitchFamily="34" charset="0"/>
              </a:rPr>
              <a:t>Čas obratovanja: od 05/2011 naprej</a:t>
            </a:r>
          </a:p>
          <a:p>
            <a:pPr algn="l">
              <a:lnSpc>
                <a:spcPct val="150000"/>
              </a:lnSpc>
            </a:pPr>
            <a:r>
              <a:rPr lang="sl-SI" sz="2700" dirty="0">
                <a:solidFill>
                  <a:srgbClr val="000000"/>
                </a:solidFill>
                <a:latin typeface="Trebuchet MS" panose="020B0603020202020204" pitchFamily="34" charset="0"/>
              </a:rPr>
              <a:t>Inštalirana moč SPTE: 1 MW</a:t>
            </a:r>
          </a:p>
          <a:p>
            <a:pPr algn="l">
              <a:lnSpc>
                <a:spcPct val="150000"/>
              </a:lnSpc>
            </a:pPr>
            <a:r>
              <a:rPr lang="sl-SI" sz="2700" dirty="0">
                <a:solidFill>
                  <a:srgbClr val="000000"/>
                </a:solidFill>
                <a:latin typeface="Trebuchet MS" panose="020B0603020202020204" pitchFamily="34" charset="0"/>
              </a:rPr>
              <a:t>Surovina za bioplin: goveji in piščančji gnoj, gnojevka in silažna koruza</a:t>
            </a:r>
          </a:p>
          <a:p>
            <a:pPr algn="l">
              <a:lnSpc>
                <a:spcPct val="150000"/>
              </a:lnSpc>
            </a:pPr>
            <a:r>
              <a:rPr lang="sl-SI" sz="2700" dirty="0">
                <a:solidFill>
                  <a:srgbClr val="000000"/>
                </a:solidFill>
                <a:latin typeface="Trebuchet MS" panose="020B0603020202020204" pitchFamily="34" charset="0"/>
              </a:rPr>
              <a:t>Letna proizvodnja električne energije: 8,4 MWh</a:t>
            </a:r>
          </a:p>
          <a:p>
            <a:pPr algn="l">
              <a:lnSpc>
                <a:spcPct val="150000"/>
              </a:lnSpc>
            </a:pPr>
            <a:r>
              <a:rPr lang="sl-SI" sz="2700" dirty="0">
                <a:solidFill>
                  <a:srgbClr val="000000"/>
                </a:solidFill>
                <a:latin typeface="Trebuchet MS" panose="020B0603020202020204" pitchFamily="34" charset="0"/>
              </a:rPr>
              <a:t>Letna proizvodnja toplotne energije: 8,4 MWh</a:t>
            </a:r>
          </a:p>
          <a:p>
            <a:pPr algn="l">
              <a:lnSpc>
                <a:spcPct val="150000"/>
              </a:lnSpc>
            </a:pPr>
            <a:r>
              <a:rPr lang="sl-SI" sz="2700" dirty="0">
                <a:solidFill>
                  <a:srgbClr val="000000"/>
                </a:solidFill>
                <a:latin typeface="Trebuchet MS" panose="020B0603020202020204" pitchFamily="34" charset="0"/>
              </a:rPr>
              <a:t>Poraba električne energije: 100 % prodaja v elektro omrežje</a:t>
            </a:r>
          </a:p>
          <a:p>
            <a:pPr algn="l">
              <a:lnSpc>
                <a:spcPct val="150000"/>
              </a:lnSpc>
            </a:pPr>
            <a:r>
              <a:rPr lang="sl-SI" sz="2700" dirty="0">
                <a:solidFill>
                  <a:srgbClr val="000000"/>
                </a:solidFill>
                <a:latin typeface="Trebuchet MS" panose="020B0603020202020204" pitchFamily="34" charset="0"/>
              </a:rPr>
              <a:t>Poraba toplotne energije: 60 % za ogrevanje stanovanjskega objekta, sušenje lesnih sekancev in koruze.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936CE508-9D0D-422C-A087-CEE6A8BF42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5111" y="243836"/>
            <a:ext cx="3255546" cy="786452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0D06B483-7296-433E-A4FC-3DBF715925B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2064" y="338294"/>
            <a:ext cx="1273175" cy="597535"/>
          </a:xfrm>
          <a:prstGeom prst="rect">
            <a:avLst/>
          </a:prstGeom>
          <a:noFill/>
        </p:spPr>
      </p:pic>
      <p:sp>
        <p:nvSpPr>
          <p:cNvPr id="6" name="Pravokotnik 5">
            <a:extLst>
              <a:ext uri="{FF2B5EF4-FFF2-40B4-BE49-F238E27FC236}">
                <a16:creationId xmlns:a16="http://schemas.microsoft.com/office/drawing/2014/main" id="{1AAFF50F-91F5-44E4-9A71-F62BD36E4E97}"/>
              </a:ext>
            </a:extLst>
          </p:cNvPr>
          <p:cNvSpPr/>
          <p:nvPr/>
        </p:nvSpPr>
        <p:spPr>
          <a:xfrm>
            <a:off x="1676399" y="5539474"/>
            <a:ext cx="85263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200" dirty="0"/>
              <a:t>                                            </a:t>
            </a:r>
          </a:p>
          <a:p>
            <a:r>
              <a:rPr lang="sl-SI" sz="1200" dirty="0"/>
              <a:t>                                            </a:t>
            </a:r>
            <a:r>
              <a:rPr lang="sl-SI" sz="1200" dirty="0">
                <a:solidFill>
                  <a:schemeClr val="bg1">
                    <a:lumMod val="65000"/>
                  </a:schemeClr>
                </a:solidFill>
              </a:rPr>
              <a:t>Vzpodbujanje trajnostnega energetskega razvoja kmetijskih gospodarstev in turističnih destinacij –    ENE-RAST</a:t>
            </a: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83053" y="1152062"/>
            <a:ext cx="3222330" cy="2416748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83053" y="3286316"/>
            <a:ext cx="3222330" cy="241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717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44BCDF-5C00-4B27-B3AC-A4E395FA28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7588" y="1152062"/>
            <a:ext cx="9144000" cy="4598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sl-SI" dirty="0">
                <a:solidFill>
                  <a:srgbClr val="000000"/>
                </a:solidFill>
              </a:rPr>
              <a:t/>
            </a:r>
            <a:br>
              <a:rPr lang="sl-SI" dirty="0">
                <a:solidFill>
                  <a:srgbClr val="000000"/>
                </a:solidFill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31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sz="31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SONČNA ELEKTRARNA - TURISTIČNA KMETIJA ČREŠNIK</a:t>
            </a:r>
            <a:endParaRPr lang="sl-SI" sz="2000" b="1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B0960CC-49EB-4E15-B3F6-88A9E4B8EF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1476" y="1778642"/>
            <a:ext cx="9144000" cy="3179258"/>
          </a:xfrm>
        </p:spPr>
        <p:txBody>
          <a:bodyPr>
            <a:normAutofit fontScale="70000" lnSpcReduction="20000"/>
          </a:bodyPr>
          <a:lstStyle/>
          <a:p>
            <a:endParaRPr lang="sl-SI" sz="12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sl-SI" sz="2200" dirty="0">
                <a:solidFill>
                  <a:srgbClr val="000000"/>
                </a:solidFill>
                <a:latin typeface="Trebuchet MS" panose="020B0603020202020204" pitchFamily="34" charset="0"/>
              </a:rPr>
              <a:t>Lokacija: Mestni vrh 82, 2250 Ptuj</a:t>
            </a:r>
          </a:p>
          <a:p>
            <a:pPr algn="l">
              <a:lnSpc>
                <a:spcPct val="150000"/>
              </a:lnSpc>
            </a:pPr>
            <a:r>
              <a:rPr lang="sl-SI" sz="2200" dirty="0">
                <a:solidFill>
                  <a:srgbClr val="000000"/>
                </a:solidFill>
                <a:latin typeface="Trebuchet MS" panose="020B0603020202020204" pitchFamily="34" charset="0"/>
              </a:rPr>
              <a:t>Čas obratovanja: od 2011 naprej</a:t>
            </a:r>
          </a:p>
          <a:p>
            <a:pPr algn="l">
              <a:lnSpc>
                <a:spcPct val="150000"/>
              </a:lnSpc>
            </a:pPr>
            <a:r>
              <a:rPr lang="sl-SI" sz="2200" dirty="0">
                <a:solidFill>
                  <a:srgbClr val="000000"/>
                </a:solidFill>
                <a:latin typeface="Trebuchet MS" panose="020B0603020202020204" pitchFamily="34" charset="0"/>
              </a:rPr>
              <a:t>Inštalirana moč SE: 45 </a:t>
            </a:r>
            <a:r>
              <a:rPr lang="sl-SI" sz="22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kW</a:t>
            </a:r>
            <a:r>
              <a:rPr lang="sl-SI" sz="1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</a:t>
            </a:r>
            <a:r>
              <a:rPr lang="sl-SI" sz="18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sl-SI" sz="2200" dirty="0">
                <a:solidFill>
                  <a:srgbClr val="000000"/>
                </a:solidFill>
                <a:latin typeface="Trebuchet MS" panose="020B0603020202020204" pitchFamily="34" charset="0"/>
              </a:rPr>
              <a:t>leta 2011 </a:t>
            </a:r>
          </a:p>
          <a:p>
            <a:pPr algn="l">
              <a:lnSpc>
                <a:spcPct val="150000"/>
              </a:lnSpc>
            </a:pPr>
            <a:r>
              <a:rPr lang="sl-SI" sz="2200" dirty="0">
                <a:solidFill>
                  <a:srgbClr val="000000"/>
                </a:solidFill>
                <a:latin typeface="Trebuchet MS" panose="020B0603020202020204" pitchFamily="34" charset="0"/>
              </a:rPr>
              <a:t>	              45 </a:t>
            </a:r>
            <a:r>
              <a:rPr lang="sl-SI" sz="22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kW</a:t>
            </a:r>
            <a:r>
              <a:rPr lang="sl-SI" sz="1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</a:t>
            </a:r>
            <a:r>
              <a:rPr lang="sl-SI" sz="18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sl-SI" sz="2200" dirty="0">
                <a:solidFill>
                  <a:srgbClr val="000000"/>
                </a:solidFill>
                <a:latin typeface="Trebuchet MS" panose="020B0603020202020204" pitchFamily="34" charset="0"/>
              </a:rPr>
              <a:t>leta 2014 </a:t>
            </a:r>
          </a:p>
          <a:p>
            <a:pPr algn="l">
              <a:lnSpc>
                <a:spcPct val="150000"/>
              </a:lnSpc>
            </a:pPr>
            <a:r>
              <a:rPr lang="sl-SI" sz="2200" dirty="0">
                <a:solidFill>
                  <a:srgbClr val="000000"/>
                </a:solidFill>
                <a:latin typeface="Trebuchet MS" panose="020B0603020202020204" pitchFamily="34" charset="0"/>
              </a:rPr>
              <a:t>	              skupno na 5 objektih (strehah)</a:t>
            </a:r>
          </a:p>
          <a:p>
            <a:pPr algn="l">
              <a:lnSpc>
                <a:spcPct val="150000"/>
              </a:lnSpc>
            </a:pPr>
            <a:r>
              <a:rPr lang="sl-SI" sz="2200" dirty="0">
                <a:solidFill>
                  <a:srgbClr val="000000"/>
                </a:solidFill>
                <a:latin typeface="Trebuchet MS" panose="020B0603020202020204" pitchFamily="34" charset="0"/>
              </a:rPr>
              <a:t>Letna proizvodnja električne energije: 99,0 MWh</a:t>
            </a:r>
          </a:p>
          <a:p>
            <a:pPr algn="l">
              <a:lnSpc>
                <a:spcPct val="150000"/>
              </a:lnSpc>
            </a:pPr>
            <a:r>
              <a:rPr lang="sl-SI" sz="2200" dirty="0">
                <a:solidFill>
                  <a:srgbClr val="000000"/>
                </a:solidFill>
                <a:latin typeface="Trebuchet MS" panose="020B0603020202020204" pitchFamily="34" charset="0"/>
              </a:rPr>
              <a:t>Poraba električne energije: 100 % prodaja v elektro omrežje</a:t>
            </a:r>
          </a:p>
          <a:p>
            <a:pPr algn="l">
              <a:lnSpc>
                <a:spcPct val="150000"/>
              </a:lnSpc>
            </a:pPr>
            <a:endParaRPr lang="sl-SI" sz="22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936CE508-9D0D-422C-A087-CEE6A8BF42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5111" y="243836"/>
            <a:ext cx="3255546" cy="786452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0D06B483-7296-433E-A4FC-3DBF715925B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2064" y="338294"/>
            <a:ext cx="1273175" cy="597535"/>
          </a:xfrm>
          <a:prstGeom prst="rect">
            <a:avLst/>
          </a:prstGeom>
          <a:noFill/>
        </p:spPr>
      </p:pic>
      <p:sp>
        <p:nvSpPr>
          <p:cNvPr id="6" name="Pravokotnik 5">
            <a:extLst>
              <a:ext uri="{FF2B5EF4-FFF2-40B4-BE49-F238E27FC236}">
                <a16:creationId xmlns:a16="http://schemas.microsoft.com/office/drawing/2014/main" id="{1AAFF50F-91F5-44E4-9A71-F62BD36E4E97}"/>
              </a:ext>
            </a:extLst>
          </p:cNvPr>
          <p:cNvSpPr/>
          <p:nvPr/>
        </p:nvSpPr>
        <p:spPr>
          <a:xfrm>
            <a:off x="1692441" y="5780592"/>
            <a:ext cx="85263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200" dirty="0"/>
              <a:t>                                            </a:t>
            </a:r>
          </a:p>
          <a:p>
            <a:r>
              <a:rPr lang="sl-SI" sz="1200" dirty="0"/>
              <a:t>                                            </a:t>
            </a:r>
            <a:r>
              <a:rPr lang="sl-SI" sz="1200" dirty="0">
                <a:solidFill>
                  <a:schemeClr val="bg1">
                    <a:lumMod val="65000"/>
                  </a:schemeClr>
                </a:solidFill>
              </a:rPr>
              <a:t>Vzpodbujanje trajnostnega energetskega razvoja kmetijskih gospodarstev in turističnih destinacij –    ENE-RAST</a:t>
            </a: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31284" y="1828096"/>
            <a:ext cx="2631846" cy="1973884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63130" y="1828095"/>
            <a:ext cx="2631846" cy="1973885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3200" y="3801980"/>
            <a:ext cx="2631846" cy="197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275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44BCDF-5C00-4B27-B3AC-A4E395FA28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7588" y="1152062"/>
            <a:ext cx="9144000" cy="4598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sl-SI" dirty="0">
                <a:solidFill>
                  <a:srgbClr val="000000"/>
                </a:solidFill>
              </a:rPr>
              <a:t/>
            </a:r>
            <a:br>
              <a:rPr lang="sl-SI" dirty="0">
                <a:solidFill>
                  <a:srgbClr val="000000"/>
                </a:solidFill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31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sz="31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SONČNA ELEKTRARNA 1 – KMETIJA MURKO MARJAN</a:t>
            </a:r>
            <a:endParaRPr lang="sl-SI" sz="2000" b="1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B0960CC-49EB-4E15-B3F6-88A9E4B8EF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1476" y="1778642"/>
            <a:ext cx="9144000" cy="3179258"/>
          </a:xfrm>
        </p:spPr>
        <p:txBody>
          <a:bodyPr>
            <a:normAutofit/>
          </a:bodyPr>
          <a:lstStyle/>
          <a:p>
            <a:endParaRPr lang="sl-SI" sz="12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sl-SI" sz="1500" dirty="0">
                <a:solidFill>
                  <a:srgbClr val="000000"/>
                </a:solidFill>
                <a:latin typeface="Trebuchet MS" panose="020B0603020202020204" pitchFamily="34" charset="0"/>
              </a:rPr>
              <a:t>Lokacija: Sela 10, 2324 Lovrenc na Dravskem Polju</a:t>
            </a:r>
          </a:p>
          <a:p>
            <a:pPr algn="l">
              <a:lnSpc>
                <a:spcPct val="150000"/>
              </a:lnSpc>
            </a:pPr>
            <a:r>
              <a:rPr lang="sl-SI" sz="1500" dirty="0">
                <a:solidFill>
                  <a:srgbClr val="000000"/>
                </a:solidFill>
                <a:latin typeface="Trebuchet MS" panose="020B0603020202020204" pitchFamily="34" charset="0"/>
              </a:rPr>
              <a:t>Čas obratovanja: od 2012 naprej</a:t>
            </a:r>
          </a:p>
          <a:p>
            <a:pPr algn="l">
              <a:lnSpc>
                <a:spcPct val="150000"/>
              </a:lnSpc>
            </a:pPr>
            <a:r>
              <a:rPr lang="sl-SI" sz="1500" dirty="0">
                <a:solidFill>
                  <a:srgbClr val="000000"/>
                </a:solidFill>
                <a:latin typeface="Trebuchet MS" panose="020B0603020202020204" pitchFamily="34" charset="0"/>
              </a:rPr>
              <a:t>Inštalirana moč SE: 50 </a:t>
            </a:r>
            <a:r>
              <a:rPr lang="sl-SI" sz="15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kWp</a:t>
            </a:r>
            <a:endParaRPr lang="sl-SI" sz="15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sl-SI" sz="1500" dirty="0">
                <a:solidFill>
                  <a:srgbClr val="000000"/>
                </a:solidFill>
                <a:latin typeface="Trebuchet MS" panose="020B0603020202020204" pitchFamily="34" charset="0"/>
              </a:rPr>
              <a:t>Letna proizvodnja električne energije: 52,5 MWh</a:t>
            </a:r>
          </a:p>
          <a:p>
            <a:pPr algn="l">
              <a:lnSpc>
                <a:spcPct val="150000"/>
              </a:lnSpc>
            </a:pPr>
            <a:r>
              <a:rPr lang="sl-SI" sz="1500" dirty="0">
                <a:solidFill>
                  <a:srgbClr val="000000"/>
                </a:solidFill>
                <a:latin typeface="Trebuchet MS" panose="020B0603020202020204" pitchFamily="34" charset="0"/>
              </a:rPr>
              <a:t>Poraba električne energije: 100 % prodaja v elektro omrežje</a:t>
            </a:r>
          </a:p>
          <a:p>
            <a:pPr algn="l">
              <a:lnSpc>
                <a:spcPct val="150000"/>
              </a:lnSpc>
            </a:pPr>
            <a:endParaRPr lang="sl-SI" sz="22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936CE508-9D0D-422C-A087-CEE6A8BF42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5111" y="243836"/>
            <a:ext cx="3255546" cy="786452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0D06B483-7296-433E-A4FC-3DBF715925B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2064" y="338294"/>
            <a:ext cx="1273175" cy="597535"/>
          </a:xfrm>
          <a:prstGeom prst="rect">
            <a:avLst/>
          </a:prstGeom>
          <a:noFill/>
        </p:spPr>
      </p:pic>
      <p:sp>
        <p:nvSpPr>
          <p:cNvPr id="6" name="Pravokotnik 5">
            <a:extLst>
              <a:ext uri="{FF2B5EF4-FFF2-40B4-BE49-F238E27FC236}">
                <a16:creationId xmlns:a16="http://schemas.microsoft.com/office/drawing/2014/main" id="{1AAFF50F-91F5-44E4-9A71-F62BD36E4E97}"/>
              </a:ext>
            </a:extLst>
          </p:cNvPr>
          <p:cNvSpPr/>
          <p:nvPr/>
        </p:nvSpPr>
        <p:spPr>
          <a:xfrm>
            <a:off x="1692441" y="5780592"/>
            <a:ext cx="85263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200" dirty="0"/>
              <a:t>                                            </a:t>
            </a:r>
          </a:p>
          <a:p>
            <a:r>
              <a:rPr lang="sl-SI" sz="1200" dirty="0"/>
              <a:t>                                            </a:t>
            </a:r>
            <a:r>
              <a:rPr lang="sl-SI" sz="1200" dirty="0">
                <a:solidFill>
                  <a:schemeClr val="bg1">
                    <a:lumMod val="65000"/>
                  </a:schemeClr>
                </a:solidFill>
              </a:rPr>
              <a:t>Vzpodbujanje trajnostnega energetskega razvoja kmetijskih gospodarstev in turističnih destinacij –    ENE-RAST</a:t>
            </a:r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884839C5-295B-49BC-8319-20D2F8534FDB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1642" y="2100037"/>
            <a:ext cx="3906254" cy="2929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56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44BCDF-5C00-4B27-B3AC-A4E395FA28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7588" y="1152062"/>
            <a:ext cx="9144000" cy="4598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sl-SI" dirty="0">
                <a:solidFill>
                  <a:srgbClr val="000000"/>
                </a:solidFill>
              </a:rPr>
              <a:t/>
            </a:r>
            <a:br>
              <a:rPr lang="sl-SI" dirty="0">
                <a:solidFill>
                  <a:srgbClr val="000000"/>
                </a:solidFill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31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sz="31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SONČNA ELEKTRARNA 2 – KMETIJA MURKO MARJAN</a:t>
            </a:r>
            <a:endParaRPr lang="sl-SI" sz="2000" b="1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B0960CC-49EB-4E15-B3F6-88A9E4B8EF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1476" y="1778642"/>
            <a:ext cx="9144000" cy="3179258"/>
          </a:xfrm>
        </p:spPr>
        <p:txBody>
          <a:bodyPr>
            <a:normAutofit/>
          </a:bodyPr>
          <a:lstStyle/>
          <a:p>
            <a:endParaRPr lang="sl-SI" sz="12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sl-SI" sz="1500" dirty="0">
                <a:solidFill>
                  <a:srgbClr val="000000"/>
                </a:solidFill>
                <a:latin typeface="Trebuchet MS" panose="020B0603020202020204" pitchFamily="34" charset="0"/>
              </a:rPr>
              <a:t>Lokacija: Sela 10, 2324 Lovrenc na Dravskem Polju</a:t>
            </a:r>
          </a:p>
          <a:p>
            <a:pPr algn="l">
              <a:lnSpc>
                <a:spcPct val="150000"/>
              </a:lnSpc>
            </a:pPr>
            <a:r>
              <a:rPr lang="sl-SI" sz="1500" dirty="0">
                <a:solidFill>
                  <a:srgbClr val="000000"/>
                </a:solidFill>
                <a:latin typeface="Trebuchet MS" panose="020B0603020202020204" pitchFamily="34" charset="0"/>
              </a:rPr>
              <a:t>Čas obratovanja: od 02/2019 naprej</a:t>
            </a:r>
          </a:p>
          <a:p>
            <a:pPr algn="l">
              <a:lnSpc>
                <a:spcPct val="150000"/>
              </a:lnSpc>
            </a:pPr>
            <a:r>
              <a:rPr lang="sl-SI" sz="1500" dirty="0">
                <a:solidFill>
                  <a:srgbClr val="000000"/>
                </a:solidFill>
                <a:latin typeface="Trebuchet MS" panose="020B0603020202020204" pitchFamily="34" charset="0"/>
              </a:rPr>
              <a:t>Inštalirana moč SE: 15 </a:t>
            </a:r>
            <a:r>
              <a:rPr lang="sl-SI" sz="15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kWp</a:t>
            </a:r>
            <a:endParaRPr lang="sl-SI" sz="15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sl-SI" sz="1500" dirty="0">
                <a:solidFill>
                  <a:srgbClr val="000000"/>
                </a:solidFill>
                <a:latin typeface="Trebuchet MS" panose="020B0603020202020204" pitchFamily="34" charset="0"/>
              </a:rPr>
              <a:t>Predvidena letna proizvodnja električne energije: 15,7 MWh</a:t>
            </a:r>
          </a:p>
          <a:p>
            <a:pPr algn="l">
              <a:lnSpc>
                <a:spcPct val="150000"/>
              </a:lnSpc>
            </a:pPr>
            <a:r>
              <a:rPr lang="sl-SI" sz="1500" dirty="0">
                <a:solidFill>
                  <a:srgbClr val="000000"/>
                </a:solidFill>
                <a:latin typeface="Trebuchet MS" panose="020B0603020202020204" pitchFamily="34" charset="0"/>
              </a:rPr>
              <a:t>Poraba električne energije: NET </a:t>
            </a:r>
            <a:r>
              <a:rPr lang="sl-SI" sz="15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Metering</a:t>
            </a:r>
            <a:r>
              <a:rPr lang="sl-SI" sz="1500" dirty="0">
                <a:solidFill>
                  <a:srgbClr val="000000"/>
                </a:solidFill>
                <a:latin typeface="Trebuchet MS" panose="020B0603020202020204" pitchFamily="34" charset="0"/>
              </a:rPr>
              <a:t> sistem (samooskrba)</a:t>
            </a:r>
          </a:p>
          <a:p>
            <a:pPr algn="l">
              <a:lnSpc>
                <a:spcPct val="150000"/>
              </a:lnSpc>
            </a:pPr>
            <a:endParaRPr lang="sl-SI" sz="22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936CE508-9D0D-422C-A087-CEE6A8BF42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5111" y="243836"/>
            <a:ext cx="3255546" cy="786452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0D06B483-7296-433E-A4FC-3DBF715925B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2064" y="338294"/>
            <a:ext cx="1273175" cy="597535"/>
          </a:xfrm>
          <a:prstGeom prst="rect">
            <a:avLst/>
          </a:prstGeom>
          <a:noFill/>
        </p:spPr>
      </p:pic>
      <p:sp>
        <p:nvSpPr>
          <p:cNvPr id="6" name="Pravokotnik 5">
            <a:extLst>
              <a:ext uri="{FF2B5EF4-FFF2-40B4-BE49-F238E27FC236}">
                <a16:creationId xmlns:a16="http://schemas.microsoft.com/office/drawing/2014/main" id="{1AAFF50F-91F5-44E4-9A71-F62BD36E4E97}"/>
              </a:ext>
            </a:extLst>
          </p:cNvPr>
          <p:cNvSpPr/>
          <p:nvPr/>
        </p:nvSpPr>
        <p:spPr>
          <a:xfrm>
            <a:off x="1692441" y="5780592"/>
            <a:ext cx="85263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200" dirty="0"/>
              <a:t>                                            </a:t>
            </a:r>
          </a:p>
          <a:p>
            <a:r>
              <a:rPr lang="sl-SI" sz="1200" dirty="0"/>
              <a:t>                                            </a:t>
            </a:r>
            <a:r>
              <a:rPr lang="sl-SI" sz="1200" dirty="0">
                <a:solidFill>
                  <a:schemeClr val="bg1">
                    <a:lumMod val="65000"/>
                  </a:schemeClr>
                </a:solidFill>
              </a:rPr>
              <a:t>Vzpodbujanje trajnostnega energetskega razvoja kmetijskih gospodarstev in turističnih destinacij –    ENE-RAST</a:t>
            </a:r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9519FFEE-8B6D-42AC-BE01-CE1EACD39104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17369" y="1733636"/>
            <a:ext cx="3355535" cy="2516651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5014FA85-C03E-4449-A04D-141FE79EF340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42359" y="1733636"/>
            <a:ext cx="2010549" cy="1507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841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44BCDF-5C00-4B27-B3AC-A4E395FA28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7588" y="1152062"/>
            <a:ext cx="9144000" cy="4598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sl-SI" dirty="0">
                <a:solidFill>
                  <a:srgbClr val="000000"/>
                </a:solidFill>
              </a:rPr>
              <a:t/>
            </a:r>
            <a:br>
              <a:rPr lang="sl-SI" dirty="0">
                <a:solidFill>
                  <a:srgbClr val="000000"/>
                </a:solidFill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31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sz="31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KMETIJA MURKO MARJAN</a:t>
            </a:r>
            <a:endParaRPr lang="sl-SI" sz="2000" b="1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B0960CC-49EB-4E15-B3F6-88A9E4B8EF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1476" y="1778642"/>
            <a:ext cx="9144000" cy="3179258"/>
          </a:xfrm>
        </p:spPr>
        <p:txBody>
          <a:bodyPr>
            <a:normAutofit/>
          </a:bodyPr>
          <a:lstStyle/>
          <a:p>
            <a:endParaRPr lang="sl-SI" sz="12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l-SI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Hladilni sistem za hlajenje mleka z izkoriščanjem</a:t>
            </a:r>
          </a:p>
          <a:p>
            <a:pPr algn="l">
              <a:lnSpc>
                <a:spcPct val="150000"/>
              </a:lnSpc>
            </a:pPr>
            <a:r>
              <a:rPr lang="sl-SI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     odpadne toplote za ogrevanje vode.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l-SI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Ogrevanje stavbe s toplotno črpalko zrak/voda - Panasonic 12 kW</a:t>
            </a:r>
          </a:p>
          <a:p>
            <a:pPr algn="l">
              <a:lnSpc>
                <a:spcPct val="150000"/>
              </a:lnSpc>
            </a:pPr>
            <a:endParaRPr lang="sl-SI" sz="16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936CE508-9D0D-422C-A087-CEE6A8BF42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5111" y="243836"/>
            <a:ext cx="3255546" cy="786452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0D06B483-7296-433E-A4FC-3DBF715925B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2064" y="338294"/>
            <a:ext cx="1273175" cy="597535"/>
          </a:xfrm>
          <a:prstGeom prst="rect">
            <a:avLst/>
          </a:prstGeom>
          <a:noFill/>
        </p:spPr>
      </p:pic>
      <p:sp>
        <p:nvSpPr>
          <p:cNvPr id="6" name="Pravokotnik 5">
            <a:extLst>
              <a:ext uri="{FF2B5EF4-FFF2-40B4-BE49-F238E27FC236}">
                <a16:creationId xmlns:a16="http://schemas.microsoft.com/office/drawing/2014/main" id="{1AAFF50F-91F5-44E4-9A71-F62BD36E4E97}"/>
              </a:ext>
            </a:extLst>
          </p:cNvPr>
          <p:cNvSpPr/>
          <p:nvPr/>
        </p:nvSpPr>
        <p:spPr>
          <a:xfrm>
            <a:off x="1668378" y="5735435"/>
            <a:ext cx="85263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200" dirty="0"/>
              <a:t>                                            </a:t>
            </a:r>
          </a:p>
          <a:p>
            <a:r>
              <a:rPr lang="sl-SI" sz="1200" dirty="0"/>
              <a:t>                                            </a:t>
            </a:r>
            <a:r>
              <a:rPr lang="sl-SI" sz="1200" dirty="0">
                <a:solidFill>
                  <a:schemeClr val="bg1">
                    <a:lumMod val="65000"/>
                  </a:schemeClr>
                </a:solidFill>
              </a:rPr>
              <a:t>Vzpodbujanje trajnostnega energetskega razvoja kmetijskih gospodarstev in turističnih destinacij –    ENE-RAST</a:t>
            </a:r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6B7889FA-A9C0-40D3-9E16-4AD56DB655DA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757736" y="1983839"/>
            <a:ext cx="2815389" cy="2111542"/>
          </a:xfrm>
          <a:prstGeom prst="rect">
            <a:avLst/>
          </a:prstGeom>
        </p:spPr>
      </p:pic>
      <p:pic>
        <p:nvPicPr>
          <p:cNvPr id="12" name="Slika 11">
            <a:extLst>
              <a:ext uri="{FF2B5EF4-FFF2-40B4-BE49-F238E27FC236}">
                <a16:creationId xmlns:a16="http://schemas.microsoft.com/office/drawing/2014/main" id="{48EEAC3C-9D43-4542-AE48-68460E07CDEC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9149965" y="1920537"/>
            <a:ext cx="2308974" cy="1731731"/>
          </a:xfrm>
          <a:prstGeom prst="rect">
            <a:avLst/>
          </a:prstGeom>
        </p:spPr>
      </p:pic>
      <p:pic>
        <p:nvPicPr>
          <p:cNvPr id="14" name="Slika 13">
            <a:extLst>
              <a:ext uri="{FF2B5EF4-FFF2-40B4-BE49-F238E27FC236}">
                <a16:creationId xmlns:a16="http://schemas.microsoft.com/office/drawing/2014/main" id="{D425D634-313A-4A90-9093-23070AF88E90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438586" y="4068912"/>
            <a:ext cx="2111543" cy="1583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078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44BCDF-5C00-4B27-B3AC-A4E395FA28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7588" y="1152062"/>
            <a:ext cx="9144000" cy="4598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sl-SI" dirty="0">
                <a:solidFill>
                  <a:srgbClr val="000000"/>
                </a:solidFill>
              </a:rPr>
              <a:t/>
            </a:r>
            <a:br>
              <a:rPr lang="sl-SI" dirty="0">
                <a:solidFill>
                  <a:srgbClr val="000000"/>
                </a:solidFill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31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sz="31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VRTNARSTVO DANIJEL ZUPANIČ S.P.</a:t>
            </a:r>
            <a:endParaRPr lang="sl-SI" sz="2000" b="1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B0960CC-49EB-4E15-B3F6-88A9E4B8EF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1476" y="1778642"/>
            <a:ext cx="9144000" cy="3179258"/>
          </a:xfrm>
        </p:spPr>
        <p:txBody>
          <a:bodyPr>
            <a:normAutofit fontScale="70000" lnSpcReduction="20000"/>
          </a:bodyPr>
          <a:lstStyle/>
          <a:p>
            <a:endParaRPr lang="sl-SI" sz="12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sl-SI" sz="2200" dirty="0">
                <a:solidFill>
                  <a:srgbClr val="000000"/>
                </a:solidFill>
                <a:latin typeface="Trebuchet MS" panose="020B0603020202020204" pitchFamily="34" charset="0"/>
              </a:rPr>
              <a:t>Lokacija: Sp. Hajdina 57, 2288 Hajdina</a:t>
            </a:r>
          </a:p>
          <a:p>
            <a:pPr algn="l">
              <a:lnSpc>
                <a:spcPct val="150000"/>
              </a:lnSpc>
            </a:pPr>
            <a:r>
              <a:rPr lang="sl-SI" sz="2200" dirty="0">
                <a:solidFill>
                  <a:srgbClr val="000000"/>
                </a:solidFill>
                <a:latin typeface="Trebuchet MS" panose="020B0603020202020204" pitchFamily="34" charset="0"/>
              </a:rPr>
              <a:t>Sistemi ogrevanja:</a:t>
            </a:r>
          </a:p>
          <a:p>
            <a:pPr marL="342900" indent="-342900" algn="l">
              <a:lnSpc>
                <a:spcPct val="150000"/>
              </a:lnSpc>
              <a:buFontTx/>
              <a:buChar char="-"/>
            </a:pPr>
            <a:r>
              <a:rPr lang="sl-SI" sz="2200" dirty="0">
                <a:solidFill>
                  <a:srgbClr val="000000"/>
                </a:solidFill>
                <a:latin typeface="Trebuchet MS" panose="020B0603020202020204" pitchFamily="34" charset="0"/>
              </a:rPr>
              <a:t>Talno ogrevanje pod delovnimi mizami</a:t>
            </a:r>
          </a:p>
          <a:p>
            <a:pPr marL="342900" indent="-342900" algn="l">
              <a:lnSpc>
                <a:spcPct val="150000"/>
              </a:lnSpc>
              <a:buFontTx/>
              <a:buChar char="-"/>
            </a:pPr>
            <a:r>
              <a:rPr lang="sl-SI" sz="2200" dirty="0">
                <a:solidFill>
                  <a:srgbClr val="000000"/>
                </a:solidFill>
                <a:latin typeface="Trebuchet MS" panose="020B0603020202020204" pitchFamily="34" charset="0"/>
              </a:rPr>
              <a:t>Talno ogrevanje integrirano v delovne mize</a:t>
            </a:r>
          </a:p>
          <a:p>
            <a:pPr marL="342900" indent="-342900" algn="l">
              <a:lnSpc>
                <a:spcPct val="150000"/>
              </a:lnSpc>
              <a:buFontTx/>
              <a:buChar char="-"/>
            </a:pPr>
            <a:r>
              <a:rPr lang="sl-SI" sz="2200" dirty="0">
                <a:solidFill>
                  <a:srgbClr val="000000"/>
                </a:solidFill>
                <a:latin typeface="Trebuchet MS" panose="020B0603020202020204" pitchFamily="34" charset="0"/>
              </a:rPr>
              <a:t>Toplozračno ogrevanje s kaloriferji toplotne moči 45 kW</a:t>
            </a:r>
          </a:p>
          <a:p>
            <a:pPr algn="l">
              <a:lnSpc>
                <a:spcPct val="150000"/>
              </a:lnSpc>
            </a:pPr>
            <a:r>
              <a:rPr lang="sl-SI" sz="2200" dirty="0">
                <a:solidFill>
                  <a:srgbClr val="000000"/>
                </a:solidFill>
                <a:latin typeface="Trebuchet MS" panose="020B0603020202020204" pitchFamily="34" charset="0"/>
              </a:rPr>
              <a:t>Vgrajena sta dva kotla na sekance HDG </a:t>
            </a:r>
            <a:r>
              <a:rPr lang="sl-SI" sz="22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Compact</a:t>
            </a:r>
            <a:r>
              <a:rPr lang="sl-SI" sz="2200" dirty="0">
                <a:solidFill>
                  <a:srgbClr val="000000"/>
                </a:solidFill>
                <a:latin typeface="Trebuchet MS" panose="020B0603020202020204" pitchFamily="34" charset="0"/>
              </a:rPr>
              <a:t> 200, nazivne toplotne moči 190 kW </a:t>
            </a:r>
          </a:p>
          <a:p>
            <a:pPr algn="l">
              <a:lnSpc>
                <a:spcPct val="150000"/>
              </a:lnSpc>
            </a:pPr>
            <a:r>
              <a:rPr lang="sl-SI" sz="2200" dirty="0">
                <a:solidFill>
                  <a:srgbClr val="000000"/>
                </a:solidFill>
                <a:latin typeface="Trebuchet MS" panose="020B0603020202020204" pitchFamily="34" charset="0"/>
              </a:rPr>
              <a:t>in zalogovnik toplote volumna 10.000 litrov.	</a:t>
            </a:r>
          </a:p>
          <a:p>
            <a:pPr algn="l">
              <a:lnSpc>
                <a:spcPct val="150000"/>
              </a:lnSpc>
            </a:pPr>
            <a:endParaRPr lang="sl-SI" sz="22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936CE508-9D0D-422C-A087-CEE6A8BF42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5111" y="243836"/>
            <a:ext cx="3255546" cy="786452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0D06B483-7296-433E-A4FC-3DBF715925B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2064" y="338294"/>
            <a:ext cx="1273175" cy="597535"/>
          </a:xfrm>
          <a:prstGeom prst="rect">
            <a:avLst/>
          </a:prstGeom>
          <a:noFill/>
        </p:spPr>
      </p:pic>
      <p:sp>
        <p:nvSpPr>
          <p:cNvPr id="6" name="Pravokotnik 5">
            <a:extLst>
              <a:ext uri="{FF2B5EF4-FFF2-40B4-BE49-F238E27FC236}">
                <a16:creationId xmlns:a16="http://schemas.microsoft.com/office/drawing/2014/main" id="{1AAFF50F-91F5-44E4-9A71-F62BD36E4E97}"/>
              </a:ext>
            </a:extLst>
          </p:cNvPr>
          <p:cNvSpPr/>
          <p:nvPr/>
        </p:nvSpPr>
        <p:spPr>
          <a:xfrm>
            <a:off x="1692441" y="5780592"/>
            <a:ext cx="85263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200" dirty="0"/>
              <a:t>                                            </a:t>
            </a:r>
          </a:p>
          <a:p>
            <a:r>
              <a:rPr lang="sl-SI" sz="1200" dirty="0"/>
              <a:t>                                            </a:t>
            </a:r>
            <a:r>
              <a:rPr lang="sl-SI" sz="1200" dirty="0">
                <a:solidFill>
                  <a:schemeClr val="bg1">
                    <a:lumMod val="65000"/>
                  </a:schemeClr>
                </a:solidFill>
              </a:rPr>
              <a:t>Vzpodbujanje trajnostnega energetskega razvoja kmetijskih gospodarstev in turističnih destinacij –    ENE-RAST</a:t>
            </a:r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5D406330-DAFC-4DDF-B010-011CEBDDB513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557961" y="1778642"/>
            <a:ext cx="3112669" cy="2334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484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44BCDF-5C00-4B27-B3AC-A4E395FA28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3630" y="1078869"/>
            <a:ext cx="9144000" cy="4598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sl-SI" dirty="0">
                <a:solidFill>
                  <a:srgbClr val="000000"/>
                </a:solidFill>
              </a:rPr>
              <a:t/>
            </a:r>
            <a:br>
              <a:rPr lang="sl-SI" dirty="0">
                <a:solidFill>
                  <a:srgbClr val="000000"/>
                </a:solidFill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31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sz="31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VRTNARSTVO DANIJEL ZUPANIČ S.P.</a:t>
            </a:r>
            <a:endParaRPr lang="sl-SI" sz="2000" b="1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B0960CC-49EB-4E15-B3F6-88A9E4B8EF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1476" y="1778642"/>
            <a:ext cx="9144000" cy="3179258"/>
          </a:xfrm>
        </p:spPr>
        <p:txBody>
          <a:bodyPr>
            <a:normAutofit/>
          </a:bodyPr>
          <a:lstStyle/>
          <a:p>
            <a:endParaRPr lang="sl-SI" sz="12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sl-SI" sz="220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</a:p>
          <a:p>
            <a:pPr algn="l">
              <a:lnSpc>
                <a:spcPct val="150000"/>
              </a:lnSpc>
            </a:pPr>
            <a:endParaRPr lang="sl-SI" sz="22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936CE508-9D0D-422C-A087-CEE6A8BF42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5111" y="243836"/>
            <a:ext cx="3255546" cy="786452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0D06B483-7296-433E-A4FC-3DBF715925B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2064" y="338294"/>
            <a:ext cx="1273175" cy="597535"/>
          </a:xfrm>
          <a:prstGeom prst="rect">
            <a:avLst/>
          </a:prstGeom>
          <a:noFill/>
        </p:spPr>
      </p:pic>
      <p:sp>
        <p:nvSpPr>
          <p:cNvPr id="6" name="Pravokotnik 5">
            <a:extLst>
              <a:ext uri="{FF2B5EF4-FFF2-40B4-BE49-F238E27FC236}">
                <a16:creationId xmlns:a16="http://schemas.microsoft.com/office/drawing/2014/main" id="{1AAFF50F-91F5-44E4-9A71-F62BD36E4E97}"/>
              </a:ext>
            </a:extLst>
          </p:cNvPr>
          <p:cNvSpPr/>
          <p:nvPr/>
        </p:nvSpPr>
        <p:spPr>
          <a:xfrm>
            <a:off x="1692440" y="6216156"/>
            <a:ext cx="85263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200" dirty="0"/>
              <a:t>                                            </a:t>
            </a:r>
          </a:p>
          <a:p>
            <a:r>
              <a:rPr lang="sl-SI" sz="1200" dirty="0"/>
              <a:t>                                            </a:t>
            </a:r>
            <a:r>
              <a:rPr lang="sl-SI" sz="1200" dirty="0">
                <a:solidFill>
                  <a:schemeClr val="bg1">
                    <a:lumMod val="65000"/>
                  </a:schemeClr>
                </a:solidFill>
              </a:rPr>
              <a:t>Vzpodbujanje trajnostnega energetskega razvoja kmetijskih gospodarstev in turističnih destinacij –    ENE-RAST</a:t>
            </a:r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A62DCA89-A82A-4C82-A563-FCE552C29335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91574" y="4137424"/>
            <a:ext cx="2947162" cy="2210372"/>
          </a:xfrm>
          <a:prstGeom prst="rect">
            <a:avLst/>
          </a:prstGeom>
        </p:spPr>
      </p:pic>
      <p:pic>
        <p:nvPicPr>
          <p:cNvPr id="10" name="Slika 9">
            <a:extLst>
              <a:ext uri="{FF2B5EF4-FFF2-40B4-BE49-F238E27FC236}">
                <a16:creationId xmlns:a16="http://schemas.microsoft.com/office/drawing/2014/main" id="{B1274D43-5A0E-48CC-B0B3-2F0C72CD7642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0338" y="4027449"/>
            <a:ext cx="3014562" cy="2260921"/>
          </a:xfrm>
          <a:prstGeom prst="rect">
            <a:avLst/>
          </a:prstGeom>
        </p:spPr>
      </p:pic>
      <p:pic>
        <p:nvPicPr>
          <p:cNvPr id="12" name="Slika 11">
            <a:extLst>
              <a:ext uri="{FF2B5EF4-FFF2-40B4-BE49-F238E27FC236}">
                <a16:creationId xmlns:a16="http://schemas.microsoft.com/office/drawing/2014/main" id="{3BFCF49E-6144-4B22-8CF1-BC9A2EAC4B39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8014373" y="4424422"/>
            <a:ext cx="2181833" cy="1636376"/>
          </a:xfrm>
          <a:prstGeom prst="rect">
            <a:avLst/>
          </a:prstGeom>
        </p:spPr>
      </p:pic>
      <p:pic>
        <p:nvPicPr>
          <p:cNvPr id="14" name="Slika 13">
            <a:extLst>
              <a:ext uri="{FF2B5EF4-FFF2-40B4-BE49-F238E27FC236}">
                <a16:creationId xmlns:a16="http://schemas.microsoft.com/office/drawing/2014/main" id="{1DDC3291-790D-4D54-9A89-E675431F69E3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0338" y="1677873"/>
            <a:ext cx="2947162" cy="2210372"/>
          </a:xfrm>
          <a:prstGeom prst="rect">
            <a:avLst/>
          </a:prstGeom>
        </p:spPr>
      </p:pic>
      <p:pic>
        <p:nvPicPr>
          <p:cNvPr id="16" name="Slika 15">
            <a:extLst>
              <a:ext uri="{FF2B5EF4-FFF2-40B4-BE49-F238E27FC236}">
                <a16:creationId xmlns:a16="http://schemas.microsoft.com/office/drawing/2014/main" id="{8DCA68CA-D09D-4B36-B2D2-7CFC56551511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91574" y="1689694"/>
            <a:ext cx="2947162" cy="221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676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44BCDF-5C00-4B27-B3AC-A4E395FA28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3630" y="1078869"/>
            <a:ext cx="9144000" cy="4598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sl-SI" dirty="0">
                <a:solidFill>
                  <a:srgbClr val="000000"/>
                </a:solidFill>
              </a:rPr>
              <a:t/>
            </a:r>
            <a:br>
              <a:rPr lang="sl-SI" dirty="0">
                <a:solidFill>
                  <a:srgbClr val="000000"/>
                </a:solidFill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31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sz="31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sl-SI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VRTNARSTVO DANIJEL ZUPANIČ S.P.</a:t>
            </a:r>
            <a:endParaRPr lang="sl-SI" sz="2000" b="1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B0960CC-49EB-4E15-B3F6-88A9E4B8EF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1476" y="1778642"/>
            <a:ext cx="9144000" cy="3179258"/>
          </a:xfrm>
        </p:spPr>
        <p:txBody>
          <a:bodyPr>
            <a:normAutofit/>
          </a:bodyPr>
          <a:lstStyle/>
          <a:p>
            <a:r>
              <a:rPr lang="sl-SI" sz="1800" dirty="0">
                <a:solidFill>
                  <a:srgbClr val="000000"/>
                </a:solidFill>
                <a:latin typeface="Trebuchet MS" panose="020B0603020202020204" pitchFamily="34" charset="0"/>
              </a:rPr>
              <a:t>Senčne zavese za preprečevanje prevelike svetlobe v rastlinjaku.</a:t>
            </a:r>
          </a:p>
          <a:p>
            <a:pPr algn="l">
              <a:lnSpc>
                <a:spcPct val="150000"/>
              </a:lnSpc>
            </a:pPr>
            <a:r>
              <a:rPr lang="sl-SI" sz="220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</a:p>
          <a:p>
            <a:pPr algn="l">
              <a:lnSpc>
                <a:spcPct val="150000"/>
              </a:lnSpc>
            </a:pPr>
            <a:endParaRPr lang="sl-SI" sz="22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936CE508-9D0D-422C-A087-CEE6A8BF42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5111" y="243836"/>
            <a:ext cx="3255546" cy="786452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0D06B483-7296-433E-A4FC-3DBF715925B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2064" y="338294"/>
            <a:ext cx="1273175" cy="597535"/>
          </a:xfrm>
          <a:prstGeom prst="rect">
            <a:avLst/>
          </a:prstGeom>
          <a:noFill/>
        </p:spPr>
      </p:pic>
      <p:sp>
        <p:nvSpPr>
          <p:cNvPr id="6" name="Pravokotnik 5">
            <a:extLst>
              <a:ext uri="{FF2B5EF4-FFF2-40B4-BE49-F238E27FC236}">
                <a16:creationId xmlns:a16="http://schemas.microsoft.com/office/drawing/2014/main" id="{1AAFF50F-91F5-44E4-9A71-F62BD36E4E97}"/>
              </a:ext>
            </a:extLst>
          </p:cNvPr>
          <p:cNvSpPr/>
          <p:nvPr/>
        </p:nvSpPr>
        <p:spPr>
          <a:xfrm>
            <a:off x="1692440" y="6216156"/>
            <a:ext cx="85263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200" dirty="0"/>
              <a:t>                                            </a:t>
            </a:r>
          </a:p>
          <a:p>
            <a:r>
              <a:rPr lang="sl-SI" sz="1200" dirty="0"/>
              <a:t>                                            </a:t>
            </a:r>
            <a:r>
              <a:rPr lang="sl-SI" sz="1200" dirty="0">
                <a:solidFill>
                  <a:schemeClr val="bg1">
                    <a:lumMod val="65000"/>
                  </a:schemeClr>
                </a:solidFill>
              </a:rPr>
              <a:t>Vzpodbujanje trajnostnega energetskega razvoja kmetijskih gospodarstev in turističnih destinacij –    ENE-RAST</a:t>
            </a:r>
          </a:p>
        </p:txBody>
      </p:sp>
      <p:pic>
        <p:nvPicPr>
          <p:cNvPr id="18" name="Slika 17">
            <a:extLst>
              <a:ext uri="{FF2B5EF4-FFF2-40B4-BE49-F238E27FC236}">
                <a16:creationId xmlns:a16="http://schemas.microsoft.com/office/drawing/2014/main" id="{7BC69CD5-5073-4F3E-BF10-3AB87FF53C2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3359" y="2525155"/>
            <a:ext cx="3360117" cy="2520088"/>
          </a:xfrm>
          <a:prstGeom prst="rect">
            <a:avLst/>
          </a:prstGeom>
        </p:spPr>
      </p:pic>
      <p:pic>
        <p:nvPicPr>
          <p:cNvPr id="20" name="Slika 19">
            <a:extLst>
              <a:ext uri="{FF2B5EF4-FFF2-40B4-BE49-F238E27FC236}">
                <a16:creationId xmlns:a16="http://schemas.microsoft.com/office/drawing/2014/main" id="{6D63603C-459A-4051-BD2F-AD32BA9119DC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80598" y="2487555"/>
            <a:ext cx="3360118" cy="2520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803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472</Words>
  <Application>Microsoft Office PowerPoint</Application>
  <PresentationFormat>Širokozaslonsko</PresentationFormat>
  <Paragraphs>90</Paragraphs>
  <Slides>11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Trebuchet MS</vt:lpstr>
      <vt:lpstr>Wingdings</vt:lpstr>
      <vt:lpstr>Officeova tema</vt:lpstr>
      <vt:lpstr>      PRIMERI DOBRIH PRAKS    </vt:lpstr>
      <vt:lpstr>          BIOPLINARNA - BRANKO ARNUŠ</vt:lpstr>
      <vt:lpstr>          SONČNA ELEKTRARNA - TURISTIČNA KMETIJA ČREŠNIK</vt:lpstr>
      <vt:lpstr>          SONČNA ELEKTRARNA 1 – KMETIJA MURKO MARJAN</vt:lpstr>
      <vt:lpstr>          SONČNA ELEKTRARNA 2 – KMETIJA MURKO MARJAN</vt:lpstr>
      <vt:lpstr>          KMETIJA MURKO MARJAN</vt:lpstr>
      <vt:lpstr>          VRTNARSTVO DANIJEL ZUPANIČ S.P.</vt:lpstr>
      <vt:lpstr>          VRTNARSTVO DANIJEL ZUPANIČ S.P.</vt:lpstr>
      <vt:lpstr>          VRTNARSTVO DANIJEL ZUPANIČ S.P.</vt:lpstr>
      <vt:lpstr>          SONČNA ELEKTRARNA – KMETIJA MARČIČ FRANC</vt:lpstr>
      <vt:lpstr>          KMETIJA MARČIČ FRANC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Brigita</dc:creator>
  <cp:lastModifiedBy>Acer V3</cp:lastModifiedBy>
  <cp:revision>26</cp:revision>
  <dcterms:created xsi:type="dcterms:W3CDTF">2019-04-11T12:39:57Z</dcterms:created>
  <dcterms:modified xsi:type="dcterms:W3CDTF">2019-06-12T13:38:44Z</dcterms:modified>
</cp:coreProperties>
</file>